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Default Extension="vml" ContentType="application/vnd.openxmlformats-officedocument.vmlDrawing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tags/tag7.xml" ContentType="application/vnd.openxmlformats-officedocument.presentationml.tags+xml"/>
  <Default Extension="bin" ContentType="application/vnd.openxmlformats-officedocument.oleObject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.xml" ContentType="application/vnd.openxmlformats-officedocument.presentationml.tags+xml"/>
  <Default Extension="jpeg" ContentType="image/jpeg"/>
  <Override PartName="/ppt/presentation.xml" ContentType="application/vnd.openxmlformats-officedocument.presentationml.presentation.main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1"/>
  </p:sldMasterIdLst>
  <p:notesMasterIdLst>
    <p:notesMasterId r:id="rId11"/>
  </p:notesMasterIdLst>
  <p:handoutMasterIdLst>
    <p:handoutMasterId r:id="rId12"/>
  </p:handoutMasterIdLst>
  <p:sldIdLst>
    <p:sldId id="311" r:id="rId2"/>
    <p:sldId id="340" r:id="rId3"/>
    <p:sldId id="345" r:id="rId4"/>
    <p:sldId id="341" r:id="rId5"/>
    <p:sldId id="342" r:id="rId6"/>
    <p:sldId id="344" r:id="rId7"/>
    <p:sldId id="343" r:id="rId8"/>
    <p:sldId id="346" r:id="rId9"/>
    <p:sldId id="347" r:id="rId10"/>
  </p:sldIdLst>
  <p:sldSz cx="9906000" cy="6858000" type="A4"/>
  <p:notesSz cx="6896100" cy="10033000"/>
  <p:custDataLst>
    <p:tags r:id="rId13"/>
  </p:custDataLst>
  <p:defaultTextStyle>
    <a:defPPr>
      <a:defRPr lang="de-DE"/>
    </a:defPPr>
    <a:lvl1pPr marL="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87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756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634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51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38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265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143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021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263147"/>
    <a:srgbClr val="000000"/>
    <a:srgbClr val="A2BFAF"/>
    <a:srgbClr val="ACB7B2"/>
    <a:srgbClr val="AF1C63"/>
    <a:srgbClr val="6A9529"/>
    <a:srgbClr val="00A0D6"/>
    <a:srgbClr val="0085B3"/>
    <a:srgbClr val="005B7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0" autoAdjust="0"/>
    <p:restoredTop sz="93857" autoAdjust="0"/>
  </p:normalViewPr>
  <p:slideViewPr>
    <p:cSldViewPr>
      <p:cViewPr>
        <p:scale>
          <a:sx n="80" d="100"/>
          <a:sy n="80" d="100"/>
        </p:scale>
        <p:origin x="-1944" y="-738"/>
      </p:cViewPr>
      <p:guideLst>
        <p:guide orient="horz" pos="935"/>
        <p:guide orient="horz" pos="1117"/>
        <p:guide pos="172"/>
        <p:guide pos="6068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-4134" y="-102"/>
      </p:cViewPr>
      <p:guideLst>
        <p:guide orient="horz" pos="3161"/>
        <p:guide pos="2173"/>
      </p:guideLst>
    </p:cSldViewPr>
  </p:notes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6896100" cy="501105"/>
          </a:xfrm>
          <a:prstGeom prst="rect">
            <a:avLst/>
          </a:prstGeom>
        </p:spPr>
        <p:txBody>
          <a:bodyPr vert="horz" lIns="35154" tIns="35154" rIns="246080" bIns="35154" rtlCol="0" anchor="ctr"/>
          <a:lstStyle>
            <a:lvl1pPr algn="l">
              <a:defRPr sz="1200"/>
            </a:lvl1pPr>
          </a:lstStyle>
          <a:p>
            <a:pPr algn="r"/>
            <a:endParaRPr lang="de-DE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530339"/>
            <a:ext cx="2988515" cy="501105"/>
          </a:xfrm>
          <a:prstGeom prst="rect">
            <a:avLst/>
          </a:prstGeom>
        </p:spPr>
        <p:txBody>
          <a:bodyPr vert="horz" lIns="89291" tIns="44646" rIns="89291" bIns="44646" rtlCol="0" anchor="b"/>
          <a:lstStyle>
            <a:lvl1pPr algn="l">
              <a:defRPr sz="1200"/>
            </a:lvl1pPr>
          </a:lstStyle>
          <a:p>
            <a:r>
              <a:rPr lang="de-DE" sz="800" dirty="0" smtClean="0">
                <a:latin typeface="Arial" pitchFamily="34" charset="0"/>
                <a:cs typeface="Arial" pitchFamily="34" charset="0"/>
              </a:rPr>
              <a:t>GLOBAL TEMPLATE_3.PPTX</a:t>
            </a:r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044" y="9530339"/>
            <a:ext cx="2988515" cy="501105"/>
          </a:xfrm>
          <a:prstGeom prst="rect">
            <a:avLst/>
          </a:prstGeom>
        </p:spPr>
        <p:txBody>
          <a:bodyPr vert="horz" lIns="89291" tIns="44646" rIns="89291" bIns="44646" rtlCol="0" anchor="b"/>
          <a:lstStyle>
            <a:lvl1pPr algn="r">
              <a:defRPr sz="1200"/>
            </a:lvl1pPr>
          </a:lstStyle>
          <a:p>
            <a:fld id="{9EC16AE0-9542-4D5B-AF70-A50F5AFBFBE0}" type="slidenum">
              <a:rPr lang="de-DE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5" y="1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/>
          <a:lstStyle>
            <a:lvl1pPr algn="r">
              <a:defRPr sz="1200"/>
            </a:lvl1pPr>
          </a:lstStyle>
          <a:p>
            <a:fld id="{2FB4FF29-EE9A-4D47-9F1A-289A80693C0F}" type="datetimeFigureOut">
              <a:rPr lang="en-US" smtClean="0"/>
              <a:pPr/>
              <a:t>5/20/2015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4063"/>
            <a:ext cx="5432425" cy="37607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1" tIns="48361" rIns="96721" bIns="48361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1" y="4765676"/>
            <a:ext cx="5516880" cy="4514851"/>
          </a:xfrm>
          <a:prstGeom prst="rect">
            <a:avLst/>
          </a:prstGeom>
        </p:spPr>
        <p:txBody>
          <a:bodyPr vert="horz" lIns="96721" tIns="48361" rIns="96721" bIns="4836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10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 anchor="b"/>
          <a:lstStyle>
            <a:lvl1pPr algn="l">
              <a:defRPr sz="800"/>
            </a:lvl1pPr>
          </a:lstStyle>
          <a:p>
            <a:r>
              <a:rPr lang="en-US" smtClean="0"/>
              <a:t>GLOBAL TEMPLATE_3.PPTX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5" y="9529610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 anchor="b"/>
          <a:lstStyle>
            <a:lvl1pPr algn="r">
              <a:defRPr sz="800"/>
            </a:lvl1pPr>
          </a:lstStyle>
          <a:p>
            <a:fld id="{71E7D22E-2FCF-4181-8686-08BDCDF940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lnSpc>
        <a:spcPct val="90000"/>
      </a:lnSpc>
      <a:spcAft>
        <a:spcPts val="4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1950" indent="-18415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3975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1755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8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9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1838" y="754063"/>
            <a:ext cx="5432425" cy="37607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2.xml"/><Relationship Id="rId7" Type="http://schemas.openxmlformats.org/officeDocument/2006/relationships/oleObject" Target="../embeddings/oleObject3.bin"/><Relationship Id="rId2" Type="http://schemas.openxmlformats.org/officeDocument/2006/relationships/tags" Target="../tags/tag1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4" name="Picture 4" descr="http://upload.wikimedia.org/wikipedia/commons/d/d9/Arduino_ftdi_chip-1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1156875"/>
            <a:ext cx="9906000" cy="5270915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97282" name="think-cell Slide" r:id="rId7" imgW="360" imgH="360" progId="">
              <p:embed/>
            </p:oleObj>
          </a:graphicData>
        </a:graphic>
      </p:graphicFrame>
      <p:sp>
        <p:nvSpPr>
          <p:cNvPr id="16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1556740"/>
            <a:ext cx="9906000" cy="1944270"/>
          </a:xfrm>
        </p:spPr>
        <p:txBody>
          <a:bodyPr vert="horz" lIns="36000" tIns="36000" rIns="360000" bIns="36000" rtlCol="0" anchor="ctr">
            <a:noAutofit/>
          </a:bodyPr>
          <a:lstStyle>
            <a:lvl1pPr algn="ctr" defTabSz="995690" rtl="0" eaLnBrk="1" latinLnBrk="0" hangingPunct="1">
              <a:spcBef>
                <a:spcPct val="0"/>
              </a:spcBef>
              <a:buNone/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21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 userDrawn="1">
            <p:custDataLst>
              <p:tags r:id="rId4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pic>
        <p:nvPicPr>
          <p:cNvPr id="14" name="Picture 4" descr="robocap_2048x2048.jpg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7545360" y="0"/>
            <a:ext cx="1800250" cy="18002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2" name="Picture 4" descr="http://wallpaperest.com/wallpapers/electronic-circuit-dual-screen_159428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1340710"/>
            <a:ext cx="9906000" cy="5078360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232450" name="think-cell Slide" r:id="rId7" imgW="360" imgH="360" progId="">
              <p:embed/>
            </p:oleObj>
          </a:graphicData>
        </a:graphic>
      </p:graphicFrame>
      <p:sp>
        <p:nvSpPr>
          <p:cNvPr id="16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1556740"/>
            <a:ext cx="9906000" cy="1944270"/>
          </a:xfrm>
        </p:spPr>
        <p:txBody>
          <a:bodyPr vert="horz" lIns="36000" tIns="36000" rIns="360000" bIns="36000" rtlCol="0" anchor="ctr">
            <a:noAutofit/>
          </a:bodyPr>
          <a:lstStyle>
            <a:lvl1pPr algn="ctr" defTabSz="995690" rtl="0" eaLnBrk="1" latinLnBrk="0" hangingPunct="1">
              <a:spcBef>
                <a:spcPct val="0"/>
              </a:spcBef>
              <a:buNone/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21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 userDrawn="1">
            <p:custDataLst>
              <p:tags r:id="rId4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pic>
        <p:nvPicPr>
          <p:cNvPr id="14" name="Picture 4" descr="robocap_2048x2048.jpg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7545360" y="0"/>
            <a:ext cx="1800250" cy="18002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-Agenda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51554" name="think-cell Slide" r:id="rId3" imgW="360" imgH="360" progId="">
              <p:embed/>
            </p:oleObj>
          </a:graphicData>
        </a:graphic>
      </p:graphicFrame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A_01_arduino.pptx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18786" name="think-cell Slide" r:id="rId4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A_01_arduino.pptx</a:t>
            </a:r>
            <a:endParaRPr lang="de-D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73050" y="1501977"/>
            <a:ext cx="9359900" cy="4636539"/>
          </a:xfrm>
        </p:spPr>
        <p:txBody>
          <a:bodyPr/>
          <a:lstStyle>
            <a:lvl2pPr marL="180975" indent="-180975">
              <a:defRPr/>
            </a:lvl2pPr>
            <a:lvl3pPr marL="361950" indent="-177800">
              <a:tabLst/>
              <a:defRPr/>
            </a:lvl3pPr>
            <a:lvl4pPr marL="542925" indent="-180975">
              <a:defRPr/>
            </a:lvl4pPr>
            <a:lvl5pPr marL="714375" indent="-171450" defTabSz="804863">
              <a:defRPr/>
            </a:lvl5pPr>
            <a:lvl6pPr marL="896938" indent="-179388">
              <a:tabLst/>
              <a:defRPr/>
            </a:lvl6pPr>
            <a:lvl7pPr marL="1079500" indent="-180975">
              <a:tabLst/>
              <a:defRPr/>
            </a:lvl7pPr>
            <a:lvl8pPr marL="1255713" indent="-176213">
              <a:buFont typeface="Symbol" pitchFamily="18" charset="2"/>
              <a:buChar char="-"/>
              <a:defRPr/>
            </a:lvl8pPr>
            <a:lvl9pPr marL="1431925" indent="-174625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Subtitle_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19810" name="think-cell Slide" r:id="rId5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273050" y="1412720"/>
            <a:ext cx="9359900" cy="2884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fr-FR" sz="1400" b="1" i="1" kern="1200" dirty="0" smtClean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A_01_arduino.pptx</a:t>
            </a:r>
            <a:endParaRPr lang="de-DE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273050" y="1772771"/>
            <a:ext cx="9359900" cy="4464620"/>
          </a:xfrm>
        </p:spPr>
        <p:txBody>
          <a:bodyPr/>
          <a:lstStyle>
            <a:lvl4pPr marL="542925" indent="-180975">
              <a:defRPr/>
            </a:lvl4pPr>
            <a:lvl5pPr marL="714375" indent="-171450"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ing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41314" name="think-cell Slide" r:id="rId5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273050" y="1412720"/>
            <a:ext cx="9359900" cy="2884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fr-FR" sz="1400" b="1" i="1" kern="1200" dirty="0" smtClean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A_01_arduino.pptx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21857" name="think-cell Slide" r:id="rId4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A_01_arduino.pptx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5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4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7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Relationship Id="rId14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2049" name="think-cell Slide" r:id="rId16" imgW="360" imgH="360" progId="">
              <p:embed/>
            </p:oleObj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1" y="0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Freeform 4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5" name="Straight Connector 5"/>
          <p:cNvCxnSpPr/>
          <p:nvPr>
            <p:custDataLst>
              <p:tags r:id="rId12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/>
          <p:cNvSpPr>
            <a:spLocks noGrp="1"/>
          </p:cNvSpPr>
          <p:nvPr>
            <p:ph type="dt" sz="half" idx="2"/>
            <p:custDataLst>
              <p:tags r:id="rId13"/>
            </p:custDataLst>
          </p:nvPr>
        </p:nvSpPr>
        <p:spPr>
          <a:xfrm>
            <a:off x="6741831" y="6427223"/>
            <a:ext cx="2660643" cy="19581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35997" tIns="35997" rIns="35997" bIns="35997" anchor="b" anchorCtr="0">
            <a:noAutofit/>
          </a:bodyPr>
          <a:lstStyle>
            <a:lvl1pPr marL="0" algn="r" defTabSz="957756" rtl="0" eaLnBrk="1" latinLnBrk="0" hangingPunct="1">
              <a:defRPr lang="de-DE" altLang="en-US" sz="700" b="0" i="0" kern="1200" noProof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Helvetica Light"/>
              </a:defRPr>
            </a:lvl1pPr>
          </a:lstStyle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  <p:custDataLst>
              <p:tags r:id="rId14"/>
            </p:custDataLst>
          </p:nvPr>
        </p:nvSpPr>
        <p:spPr>
          <a:xfrm>
            <a:off x="6741831" y="6623402"/>
            <a:ext cx="2660643" cy="183502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>
            <a:lvl1pPr marL="0" algn="r" defTabSz="957756" rtl="0" eaLnBrk="1" latinLnBrk="0" hangingPunct="1">
              <a:defRPr lang="de-DE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mtClean="0"/>
              <a:t>A_01_arduino.pptx</a:t>
            </a:r>
            <a:endParaRPr lang="de-DE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  <p:custDataLst>
              <p:tags r:id="rId15"/>
            </p:custDataLst>
          </p:nvPr>
        </p:nvSpPr>
        <p:spPr>
          <a:xfrm>
            <a:off x="9560277" y="6653996"/>
            <a:ext cx="125034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algn="ctr" defTabSz="957756" rtl="0" eaLnBrk="1" latinLnBrk="0" hangingPunct="1">
              <a:defRPr lang="de-DE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80BADDE-CEDF-4108-ADCD-25C7E5D681A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273050" y="1501977"/>
            <a:ext cx="9359900" cy="463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FootnoteAndSource" hidden="1"/>
          <p:cNvSpPr txBox="1"/>
          <p:nvPr/>
        </p:nvSpPr>
        <p:spPr>
          <a:xfrm>
            <a:off x="271148" y="6174740"/>
            <a:ext cx="4681852" cy="162096"/>
          </a:xfrm>
          <a:prstGeom prst="rect">
            <a:avLst/>
          </a:prstGeom>
          <a:noFill/>
        </p:spPr>
        <p:txBody>
          <a:bodyPr vert="horz" wrap="square" lIns="0" tIns="25400" rIns="0" bIns="25400" rtlCol="0">
            <a:spAutoFit/>
          </a:bodyPr>
          <a:lstStyle/>
          <a:p>
            <a:pPr marL="429768" indent="-429768" defTabSz="914400">
              <a:lnSpc>
                <a:spcPct val="90000"/>
              </a:lnSpc>
              <a:tabLst>
                <a:tab pos="347472" algn="r"/>
              </a:tabLst>
            </a:pPr>
            <a:r>
              <a:rPr lang="de-DE" sz="800" dirty="0" smtClean="0"/>
              <a:t>	Source:	Source Text</a:t>
            </a:r>
          </a:p>
        </p:txBody>
      </p:sp>
      <p:grpSp>
        <p:nvGrpSpPr>
          <p:cNvPr id="25" name="Group_Sticker" hidden="1"/>
          <p:cNvGrpSpPr/>
          <p:nvPr/>
        </p:nvGrpSpPr>
        <p:grpSpPr>
          <a:xfrm>
            <a:off x="9056716" y="1176324"/>
            <a:ext cx="561974" cy="247650"/>
            <a:chOff x="9056716" y="1176324"/>
            <a:chExt cx="561974" cy="247650"/>
          </a:xfrm>
        </p:grpSpPr>
        <p:sp>
          <p:nvSpPr>
            <p:cNvPr id="19" name="Rectangle 109"/>
            <p:cNvSpPr>
              <a:spLocks noChangeArrowheads="1"/>
            </p:cNvSpPr>
            <p:nvPr/>
          </p:nvSpPr>
          <p:spPr bwMode="auto">
            <a:xfrm>
              <a:off x="9056716" y="1176324"/>
              <a:ext cx="561974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46038" rIns="0" bIns="46038" anchor="ctr">
              <a:spAutoFit/>
            </a:bodyPr>
            <a:lstStyle/>
            <a:p>
              <a:pPr algn="ctr" eaLnBrk="0" hangingPunct="0">
                <a:lnSpc>
                  <a:spcPct val="100000"/>
                </a:lnSpc>
                <a:tabLst>
                  <a:tab pos="6400800" algn="r"/>
                  <a:tab pos="8636000" algn="r"/>
                </a:tabLst>
              </a:pPr>
              <a:r>
                <a:rPr lang="en-GB" sz="1000" b="1" dirty="0" smtClean="0"/>
                <a:t>STICKER</a:t>
              </a:r>
              <a:endParaRPr lang="en-GB" sz="1000" b="1" dirty="0"/>
            </a:p>
          </p:txBody>
        </p:sp>
        <p:sp>
          <p:nvSpPr>
            <p:cNvPr id="20" name="Line 110"/>
            <p:cNvSpPr>
              <a:spLocks noChangeShapeType="1"/>
            </p:cNvSpPr>
            <p:nvPr/>
          </p:nvSpPr>
          <p:spPr bwMode="auto">
            <a:xfrm>
              <a:off x="9056716" y="1184262"/>
              <a:ext cx="56197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" name="Line 111"/>
            <p:cNvSpPr>
              <a:spLocks noChangeShapeType="1"/>
            </p:cNvSpPr>
            <p:nvPr/>
          </p:nvSpPr>
          <p:spPr bwMode="auto">
            <a:xfrm>
              <a:off x="9056716" y="1412862"/>
              <a:ext cx="56197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24" name="CapgeminiBox" hidden="1"/>
          <p:cNvSpPr>
            <a:spLocks/>
          </p:cNvSpPr>
          <p:nvPr/>
        </p:nvSpPr>
        <p:spPr>
          <a:xfrm>
            <a:off x="-2262238" y="0"/>
            <a:ext cx="2262238" cy="2862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9388" algn="l" defTabSz="80168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6325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462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33513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v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 smtClean="0"/>
              <a:t>Capgemini</a:t>
            </a:r>
            <a:r>
              <a:rPr lang="en-US" dirty="0" smtClean="0"/>
              <a:t> Global V7.7</a:t>
            </a:r>
          </a:p>
        </p:txBody>
      </p:sp>
      <p:pic>
        <p:nvPicPr>
          <p:cNvPr id="2051" name="Picture 3" descr="Creative Common License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7257320" y="6453420"/>
            <a:ext cx="838200" cy="304801"/>
          </a:xfrm>
          <a:prstGeom prst="rect">
            <a:avLst/>
          </a:prstGeom>
          <a:noFill/>
        </p:spPr>
      </p:pic>
      <p:pic>
        <p:nvPicPr>
          <p:cNvPr id="21" name="Picture 4" descr="robocap_2048x2048.jpg"/>
          <p:cNvPicPr>
            <a:picLocks noChangeAspect="1" noChangeArrowheads="1"/>
          </p:cNvPicPr>
          <p:nvPr userDrawn="1"/>
        </p:nvPicPr>
        <p:blipFill>
          <a:blip r:embed="rId18"/>
          <a:srcRect/>
          <a:stretch>
            <a:fillRect/>
          </a:stretch>
        </p:blipFill>
        <p:spPr bwMode="auto">
          <a:xfrm>
            <a:off x="8625510" y="72010"/>
            <a:ext cx="908650" cy="90865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71" r:id="rId2"/>
    <p:sldLayoutId id="2147483970" r:id="rId3"/>
    <p:sldLayoutId id="2147483965" r:id="rId4"/>
    <p:sldLayoutId id="2147483966" r:id="rId5"/>
    <p:sldLayoutId id="2147483969" r:id="rId6"/>
    <p:sldLayoutId id="2147483964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342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Comic Sans MS" pitchFamily="66" charset="0"/>
          <a:ea typeface="+mj-ea"/>
          <a:cs typeface="+mj-cs"/>
        </a:defRPr>
      </a:lvl1pPr>
    </p:titleStyle>
    <p:bodyStyle>
      <a:lvl1pPr marL="0" indent="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None/>
        <a:defRPr sz="1400" b="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182563" indent="-182563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2pPr>
      <a:lvl3pPr marL="361950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3pPr>
      <a:lvl4pPr marL="542925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–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4pPr>
      <a:lvl5pPr marL="714375" indent="-171450" algn="l" defTabSz="801688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Symbol" pitchFamily="18" charset="2"/>
        <a:buChar char="-"/>
        <a:defRPr sz="1400" kern="1200" baseline="0">
          <a:solidFill>
            <a:schemeClr val="tx1"/>
          </a:solidFill>
          <a:latin typeface="Comic Sans MS" pitchFamily="66" charset="0"/>
          <a:ea typeface="+mn-ea"/>
          <a:cs typeface="+mn-cs"/>
        </a:defRPr>
      </a:lvl5pPr>
      <a:lvl6pPr marL="895350" indent="-17780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76325" indent="-17780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57300" indent="-17462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433513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v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jpe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oleObject" Target="../embeddings/oleObject13.bin"/><Relationship Id="rId2" Type="http://schemas.openxmlformats.org/officeDocument/2006/relationships/tags" Target="../tags/tag2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3.jpe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oleObject" Target="../embeddings/oleObject14.bin"/><Relationship Id="rId2" Type="http://schemas.openxmlformats.org/officeDocument/2006/relationships/tags" Target="../tags/tag2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7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.jpeg"/><Relationship Id="rId2" Type="http://schemas.openxmlformats.org/officeDocument/2006/relationships/tags" Target="../tags/tag2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7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3.jpeg"/><Relationship Id="rId12" Type="http://schemas.openxmlformats.org/officeDocument/2006/relationships/image" Target="../media/image26.jpeg"/><Relationship Id="rId2" Type="http://schemas.openxmlformats.org/officeDocument/2006/relationships/tags" Target="../tags/tag2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2.jpeg"/><Relationship Id="rId11" Type="http://schemas.openxmlformats.org/officeDocument/2006/relationships/image" Target="../media/image25.jpeg"/><Relationship Id="rId5" Type="http://schemas.openxmlformats.org/officeDocument/2006/relationships/image" Target="../media/image2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8.xml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tags" Target="../tags/tag2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.png"/><Relationship Id="rId11" Type="http://schemas.openxmlformats.org/officeDocument/2006/relationships/image" Target="../media/image33.jpeg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32.jpe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1.jpeg"/><Relationship Id="rId1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75778" name="think-cell Slide" r:id="rId4" imgW="360" imgH="360" progId="">
              <p:embed/>
            </p:oleObj>
          </a:graphicData>
        </a:graphic>
      </p:graphicFrame>
      <p:pic>
        <p:nvPicPr>
          <p:cNvPr id="2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57070" y="0"/>
            <a:ext cx="1928580" cy="1928580"/>
          </a:xfrm>
          <a:prstGeom prst="rect">
            <a:avLst/>
          </a:prstGeom>
          <a:noFill/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2708900"/>
            <a:ext cx="9906000" cy="1944270"/>
          </a:xfrm>
        </p:spPr>
        <p:txBody>
          <a:bodyPr/>
          <a:lstStyle/>
          <a:p>
            <a:r>
              <a:rPr lang="pl-PL" sz="6000" b="1" dirty="0" smtClean="0"/>
              <a:t>Świat </a:t>
            </a:r>
            <a:r>
              <a:rPr lang="pl-PL" sz="6000" b="1" dirty="0" err="1" smtClean="0"/>
              <a:t>Arduino</a:t>
            </a:r>
            <a:endParaRPr lang="en-US" sz="6000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37218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A_01_arduino.pptx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sp>
        <p:nvSpPr>
          <p:cNvPr id="14" name="Content Placeholder 7"/>
          <p:cNvSpPr>
            <a:spLocks noGrp="1"/>
          </p:cNvSpPr>
          <p:nvPr>
            <p:ph idx="4294967295"/>
          </p:nvPr>
        </p:nvSpPr>
        <p:spPr>
          <a:xfrm>
            <a:off x="344360" y="1484730"/>
            <a:ext cx="4608640" cy="46806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to tania i wygodna platforma do prototypowania.</a:t>
            </a:r>
            <a:endParaRPr lang="pl-PL" sz="2000" b="1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powstało w 2005 we Włoszech jako projekt studencki.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oparta jest o </a:t>
            </a:r>
            <a:r>
              <a:rPr lang="pl-PL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open</a:t>
            </a:r>
            <a:r>
              <a:rPr lang="pl-PL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l-PL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source</a:t>
            </a:r>
            <a:r>
              <a:rPr lang="pl-PL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l-PL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hadware</a:t>
            </a:r>
            <a:r>
              <a:rPr lang="pl-PL" sz="20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 </a:t>
            </a:r>
            <a:r>
              <a:rPr lang="pl-PL" sz="2000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open</a:t>
            </a:r>
            <a:r>
              <a:rPr lang="pl-PL" sz="20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l-PL" sz="2000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source</a:t>
            </a:r>
            <a:r>
              <a:rPr lang="pl-PL" sz="20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software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Hardware to najróżniejsze płytki (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board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).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Software to język programowania (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), biblioteki (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Arduino.h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),  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kompilator (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avr-gcc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) i IDE.</a:t>
            </a:r>
            <a:endParaRPr lang="pl-PL" sz="20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pic>
        <p:nvPicPr>
          <p:cNvPr id="11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89130" y="1196690"/>
            <a:ext cx="2720690" cy="272069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80990" y="3717040"/>
            <a:ext cx="4600575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45762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smtClean="0">
                <a:latin typeface="Arial" pitchFamily="34" charset="0"/>
                <a:cs typeface="Arial" pitchFamily="34" charset="0"/>
              </a:rPr>
              <a:t>Przykład: system nawadniający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A_01_arduino.pptx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5764" name="Picture 4" descr="Picture of WATERING SYSTEM - INTRODUCTI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72600" y="1124680"/>
            <a:ext cx="5905500" cy="4619626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0" y="5949350"/>
            <a:ext cx="9906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http://www.instructables.com/id/WATERING-SYSTEM-INTRODUCTION/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35522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Uno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V3 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Pinout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A_01_arduino.pptx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534" name="Picture 14" descr="http://marcusjenkins.com/wp-content/uploads/2014/06/ARDUINO_V2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52500" y="1124680"/>
            <a:ext cx="7360553" cy="5208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36" name="Picture 20" descr="http://arduino.cc/en/uploads/Main/ArduinoNanoFront_3_s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22217" y="1340710"/>
            <a:ext cx="3283783" cy="2160000"/>
          </a:xfrm>
          <a:prstGeom prst="rect">
            <a:avLst/>
          </a:prstGeom>
          <a:noFill/>
        </p:spPr>
      </p:pic>
      <p:pic>
        <p:nvPicPr>
          <p:cNvPr id="239630" name="Picture 14" descr="http://arduino.cc/en/uploads/Main/ArduinoUno_R3_Front_450px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40540" y="1268700"/>
            <a:ext cx="3240000" cy="2131200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39618" name="think-cell Slide" r:id="rId7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Boards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(przykłady)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A_01_arduino.pptx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8330" y="1556740"/>
            <a:ext cx="194427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err="1" smtClean="0"/>
              <a:t>Arduino</a:t>
            </a:r>
            <a:r>
              <a:rPr lang="pl-PL" sz="1800" b="1" dirty="0" smtClean="0"/>
              <a:t> </a:t>
            </a:r>
            <a:r>
              <a:rPr lang="pl-PL" sz="1800" b="1" dirty="0" err="1" smtClean="0"/>
              <a:t>Uno</a:t>
            </a:r>
            <a:endParaRPr lang="pl-PL" sz="1800" b="1" dirty="0" smtClean="0"/>
          </a:p>
          <a:p>
            <a:pPr algn="ctr">
              <a:lnSpc>
                <a:spcPct val="90000"/>
              </a:lnSpc>
            </a:pPr>
            <a:endParaRPr lang="pl-PL" sz="1800" b="1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ATmega328</a:t>
            </a:r>
          </a:p>
          <a:p>
            <a:pPr algn="ctr">
              <a:lnSpc>
                <a:spcPct val="90000"/>
              </a:lnSpc>
            </a:pPr>
            <a:r>
              <a:rPr lang="en-US" sz="1800" dirty="0" smtClean="0"/>
              <a:t>32 KB</a:t>
            </a:r>
            <a:endParaRPr lang="pl-PL" sz="1800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16 </a:t>
            </a:r>
            <a:r>
              <a:rPr lang="pl-PL" sz="1800" dirty="0" err="1" smtClean="0"/>
              <a:t>MHz</a:t>
            </a:r>
            <a:endParaRPr lang="pl-PL" sz="1800" dirty="0" smtClean="0"/>
          </a:p>
          <a:p>
            <a:pPr algn="ctr">
              <a:lnSpc>
                <a:spcPct val="90000"/>
              </a:lnSpc>
            </a:pPr>
            <a:r>
              <a:rPr lang="en-US" sz="1800" dirty="0" smtClean="0"/>
              <a:t>68 mm x 53 mm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08980" y="1556740"/>
            <a:ext cx="194427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err="1" smtClean="0"/>
              <a:t>Arduino</a:t>
            </a:r>
            <a:r>
              <a:rPr lang="pl-PL" sz="1800" b="1" dirty="0" smtClean="0"/>
              <a:t> Nano</a:t>
            </a:r>
          </a:p>
          <a:p>
            <a:pPr algn="ctr">
              <a:lnSpc>
                <a:spcPct val="90000"/>
              </a:lnSpc>
            </a:pPr>
            <a:endParaRPr lang="pl-PL" sz="1800" b="1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ATmega328</a:t>
            </a:r>
          </a:p>
          <a:p>
            <a:pPr algn="ctr">
              <a:lnSpc>
                <a:spcPct val="90000"/>
              </a:lnSpc>
            </a:pPr>
            <a:r>
              <a:rPr lang="en-US" sz="1800" dirty="0" smtClean="0"/>
              <a:t>32 KB</a:t>
            </a:r>
            <a:endParaRPr lang="pl-PL" sz="1800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16 </a:t>
            </a:r>
            <a:r>
              <a:rPr lang="pl-PL" sz="1800" dirty="0" err="1" smtClean="0"/>
              <a:t>MHz</a:t>
            </a:r>
            <a:endParaRPr lang="pl-PL" sz="1800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45</a:t>
            </a:r>
            <a:r>
              <a:rPr lang="en-US" sz="1800" dirty="0" smtClean="0"/>
              <a:t> mm x </a:t>
            </a:r>
            <a:r>
              <a:rPr lang="pl-PL" sz="1800" dirty="0" smtClean="0"/>
              <a:t>18</a:t>
            </a:r>
            <a:r>
              <a:rPr lang="en-US" sz="1800" dirty="0" smtClean="0"/>
              <a:t> mm</a:t>
            </a:r>
          </a:p>
        </p:txBody>
      </p:sp>
      <p:pic>
        <p:nvPicPr>
          <p:cNvPr id="239638" name="Picture 22" descr="http://arduino.cc/en/uploads/Main/LilyPad_5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144610" y="3933070"/>
            <a:ext cx="2159999" cy="2160000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128330" y="4077090"/>
            <a:ext cx="194427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err="1" smtClean="0"/>
              <a:t>LilyPad</a:t>
            </a:r>
            <a:r>
              <a:rPr lang="pl-PL" sz="1800" b="1" dirty="0" smtClean="0"/>
              <a:t> </a:t>
            </a:r>
            <a:r>
              <a:rPr lang="pl-PL" sz="1800" b="1" dirty="0" err="1" smtClean="0"/>
              <a:t>Arduino</a:t>
            </a:r>
            <a:endParaRPr lang="pl-PL" sz="1800" b="1" dirty="0" smtClean="0"/>
          </a:p>
          <a:p>
            <a:pPr algn="ctr">
              <a:lnSpc>
                <a:spcPct val="90000"/>
              </a:lnSpc>
            </a:pPr>
            <a:endParaRPr lang="pl-PL" sz="1800" b="1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ATmega328V</a:t>
            </a:r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16</a:t>
            </a:r>
            <a:r>
              <a:rPr lang="en-US" sz="1800" dirty="0" smtClean="0"/>
              <a:t> KB</a:t>
            </a:r>
            <a:endParaRPr lang="pl-PL" sz="1800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8 </a:t>
            </a:r>
            <a:r>
              <a:rPr lang="pl-PL" sz="1800" dirty="0" err="1" smtClean="0"/>
              <a:t>MHz</a:t>
            </a:r>
            <a:endParaRPr lang="pl-PL" sz="1800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50</a:t>
            </a:r>
            <a:r>
              <a:rPr lang="en-US" sz="1800" dirty="0" smtClean="0"/>
              <a:t> mm x 5</a:t>
            </a:r>
            <a:r>
              <a:rPr lang="pl-PL" sz="1800" dirty="0" smtClean="0"/>
              <a:t>0</a:t>
            </a:r>
            <a:r>
              <a:rPr lang="en-US" sz="1800" dirty="0" smtClean="0"/>
              <a:t> mm</a:t>
            </a:r>
          </a:p>
        </p:txBody>
      </p:sp>
      <p:pic>
        <p:nvPicPr>
          <p:cNvPr id="239640" name="Picture 24" descr="http://arduino.cc/en/uploads/Main/ArduinoMega2560_R3_Front_450px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622217" y="3933070"/>
            <a:ext cx="3283783" cy="2160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4808980" y="4077090"/>
            <a:ext cx="2160300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err="1" smtClean="0"/>
              <a:t>Arduino</a:t>
            </a:r>
            <a:r>
              <a:rPr lang="pl-PL" sz="1800" b="1" dirty="0" smtClean="0"/>
              <a:t> Mega 2560</a:t>
            </a:r>
          </a:p>
          <a:p>
            <a:pPr algn="ctr">
              <a:lnSpc>
                <a:spcPct val="90000"/>
              </a:lnSpc>
            </a:pPr>
            <a:endParaRPr lang="pl-PL" sz="1800" b="1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ATmega2560</a:t>
            </a:r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256</a:t>
            </a:r>
            <a:r>
              <a:rPr lang="en-US" sz="1800" dirty="0" smtClean="0"/>
              <a:t> KB</a:t>
            </a:r>
            <a:endParaRPr lang="pl-PL" sz="1800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16 </a:t>
            </a:r>
            <a:r>
              <a:rPr lang="pl-PL" sz="1800" dirty="0" err="1" smtClean="0"/>
              <a:t>MHz</a:t>
            </a:r>
            <a:endParaRPr lang="pl-PL" sz="1800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102</a:t>
            </a:r>
            <a:r>
              <a:rPr lang="en-US" sz="1800" dirty="0" smtClean="0"/>
              <a:t> mm x </a:t>
            </a:r>
            <a:r>
              <a:rPr lang="pl-PL" sz="1800" dirty="0" smtClean="0"/>
              <a:t>54</a:t>
            </a:r>
            <a:r>
              <a:rPr lang="en-US" sz="1800" dirty="0" smtClean="0"/>
              <a:t> 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720" name="Picture 8" descr="http://arduino.cc/en/uploads/Main/ArduinoUSBHostShield_Front_450px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84560" y="3933070"/>
            <a:ext cx="3280270" cy="2160000"/>
          </a:xfrm>
          <a:prstGeom prst="rect">
            <a:avLst/>
          </a:prstGeom>
          <a:noFill/>
        </p:spPr>
      </p:pic>
      <p:pic>
        <p:nvPicPr>
          <p:cNvPr id="243716" name="Picture 4" descr="http://arduino.cc/en/uploads/Main/ArduinoGSMShield_Front_450px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84560" y="1268700"/>
            <a:ext cx="3283783" cy="2160000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43714" name="think-cell Slide" r:id="rId7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Shields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(przykłady)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A_01_arduino.pptx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28330" y="1556740"/>
            <a:ext cx="194427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err="1" smtClean="0"/>
              <a:t>Arduino</a:t>
            </a:r>
            <a:r>
              <a:rPr lang="pl-PL" sz="1800" b="1" dirty="0" smtClean="0"/>
              <a:t> GSM </a:t>
            </a:r>
            <a:r>
              <a:rPr lang="pl-PL" sz="1800" b="1" dirty="0" err="1" smtClean="0"/>
              <a:t>Shield</a:t>
            </a:r>
            <a:endParaRPr lang="en-US" sz="18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4808980" y="1556740"/>
            <a:ext cx="194427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err="1" smtClean="0"/>
              <a:t>Arduino</a:t>
            </a:r>
            <a:r>
              <a:rPr lang="pl-PL" sz="1800" b="1" dirty="0" smtClean="0"/>
              <a:t> </a:t>
            </a:r>
            <a:r>
              <a:rPr lang="pl-PL" sz="1800" b="1" dirty="0" err="1" smtClean="0"/>
              <a:t>WiFi</a:t>
            </a:r>
            <a:r>
              <a:rPr lang="pl-PL" sz="1800" b="1" dirty="0" smtClean="0"/>
              <a:t> </a:t>
            </a:r>
            <a:r>
              <a:rPr lang="pl-PL" sz="1800" b="1" dirty="0" err="1" smtClean="0"/>
              <a:t>Shield</a:t>
            </a:r>
            <a:endParaRPr lang="en-US" sz="18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128330" y="4077090"/>
            <a:ext cx="194427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err="1" smtClean="0"/>
              <a:t>Arduino</a:t>
            </a:r>
            <a:r>
              <a:rPr lang="pl-PL" sz="1800" b="1" dirty="0" smtClean="0"/>
              <a:t> USB Host </a:t>
            </a:r>
            <a:r>
              <a:rPr lang="pl-PL" sz="1800" b="1" dirty="0" err="1" smtClean="0"/>
              <a:t>Shield</a:t>
            </a:r>
            <a:endParaRPr lang="en-US" sz="18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4808980" y="4077090"/>
            <a:ext cx="21603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err="1" smtClean="0"/>
              <a:t>Arduino</a:t>
            </a:r>
            <a:r>
              <a:rPr lang="pl-PL" sz="1800" b="1" dirty="0" smtClean="0"/>
              <a:t> Motor </a:t>
            </a:r>
            <a:r>
              <a:rPr lang="pl-PL" sz="1800" b="1" dirty="0" err="1" smtClean="0"/>
              <a:t>Shield</a:t>
            </a:r>
            <a:endParaRPr lang="en-US" sz="1800" dirty="0" smtClean="0"/>
          </a:p>
        </p:txBody>
      </p:sp>
      <p:pic>
        <p:nvPicPr>
          <p:cNvPr id="243718" name="Picture 6" descr="http://arduino.cc/en/uploads/Main/A000058_front_450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622217" y="1340710"/>
            <a:ext cx="3283783" cy="2160000"/>
          </a:xfrm>
          <a:prstGeom prst="rect">
            <a:avLst/>
          </a:prstGeom>
          <a:noFill/>
        </p:spPr>
      </p:pic>
      <p:pic>
        <p:nvPicPr>
          <p:cNvPr id="243722" name="Picture 10" descr="http://arduino.cc/en/uploads/Main/MotorShield_R3_Front_450px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897270" y="3933070"/>
            <a:ext cx="2753540" cy="216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41666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+ Linux (przykład 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YUN)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A_01_arduino.pptx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9632" name="Picture 16" descr="http://arduino.cc/en/uploads/Main/ArduinoYunFront_2_450px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17120" y="4077090"/>
            <a:ext cx="3240450" cy="2160301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632400" y="1268700"/>
            <a:ext cx="4160890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err="1" smtClean="0"/>
              <a:t>Arduino</a:t>
            </a:r>
            <a:r>
              <a:rPr lang="pl-PL" sz="1800" b="1" dirty="0" smtClean="0"/>
              <a:t> YUN</a:t>
            </a:r>
          </a:p>
          <a:p>
            <a:pPr algn="ctr">
              <a:lnSpc>
                <a:spcPct val="90000"/>
              </a:lnSpc>
            </a:pPr>
            <a:endParaRPr lang="pl-PL" sz="1800" b="1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ATmega32u4, 16 </a:t>
            </a:r>
            <a:r>
              <a:rPr lang="pl-PL" sz="1800" dirty="0" err="1" smtClean="0"/>
              <a:t>MHz</a:t>
            </a:r>
            <a:endParaRPr lang="pl-PL" sz="1800" dirty="0" smtClean="0"/>
          </a:p>
          <a:p>
            <a:pPr algn="ctr">
              <a:lnSpc>
                <a:spcPct val="90000"/>
              </a:lnSpc>
            </a:pPr>
            <a:r>
              <a:rPr lang="pl-PL" sz="1800" dirty="0" err="1" smtClean="0"/>
              <a:t>Flash</a:t>
            </a:r>
            <a:r>
              <a:rPr lang="pl-PL" sz="1800" dirty="0" smtClean="0"/>
              <a:t> </a:t>
            </a:r>
            <a:r>
              <a:rPr lang="en-US" sz="1800" dirty="0" smtClean="0"/>
              <a:t>32 KB</a:t>
            </a:r>
            <a:endParaRPr lang="pl-PL" sz="1800" dirty="0" smtClean="0"/>
          </a:p>
          <a:p>
            <a:pPr algn="ctr">
              <a:lnSpc>
                <a:spcPct val="90000"/>
              </a:lnSpc>
            </a:pPr>
            <a:endParaRPr lang="pl-PL" sz="1800" dirty="0" smtClean="0"/>
          </a:p>
          <a:p>
            <a:pPr algn="ctr">
              <a:lnSpc>
                <a:spcPct val="90000"/>
              </a:lnSpc>
            </a:pPr>
            <a:r>
              <a:rPr lang="pl-PL" sz="1800" dirty="0" err="1" smtClean="0"/>
              <a:t>Atheros</a:t>
            </a:r>
            <a:r>
              <a:rPr lang="pl-PL" sz="1800" dirty="0" smtClean="0"/>
              <a:t> AR9331, MIPS 400 </a:t>
            </a:r>
            <a:r>
              <a:rPr lang="pl-PL" sz="1800" dirty="0" err="1" smtClean="0"/>
              <a:t>MHz</a:t>
            </a:r>
            <a:endParaRPr lang="pl-PL" sz="1800" dirty="0" smtClean="0"/>
          </a:p>
          <a:p>
            <a:pPr algn="ctr">
              <a:lnSpc>
                <a:spcPct val="90000"/>
              </a:lnSpc>
            </a:pPr>
            <a:r>
              <a:rPr lang="pl-PL" sz="1800" dirty="0" err="1" smtClean="0"/>
              <a:t>Flash</a:t>
            </a:r>
            <a:r>
              <a:rPr lang="pl-PL" sz="1800" dirty="0" smtClean="0"/>
              <a:t> 16 MB, RAM 64 MB</a:t>
            </a:r>
          </a:p>
        </p:txBody>
      </p:sp>
      <p:pic>
        <p:nvPicPr>
          <p:cNvPr id="241670" name="Picture 6" descr="http://arduino.cc/en/uploads/Main/YunParts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933484" y="1124681"/>
            <a:ext cx="4972516" cy="3312460"/>
          </a:xfrm>
          <a:prstGeom prst="rect">
            <a:avLst/>
          </a:prstGeom>
          <a:noFill/>
        </p:spPr>
      </p:pic>
      <p:pic>
        <p:nvPicPr>
          <p:cNvPr id="241668" name="Picture 4" descr="http://arduino.cc/en/uploads/Main/BridgeInShort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3468993"/>
            <a:ext cx="5097020" cy="28308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28" name="Picture 20" descr="http://nettigo.pl/system/images/512/big.jpg?133880667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41290" y="1268700"/>
            <a:ext cx="2466975" cy="1905000"/>
          </a:xfrm>
          <a:prstGeom prst="rect">
            <a:avLst/>
          </a:prstGeom>
          <a:noFill/>
        </p:spPr>
      </p:pic>
      <p:pic>
        <p:nvPicPr>
          <p:cNvPr id="247826" name="Picture 18" descr="http://nettigo.pl/system/images/601/big.jpg?135552987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64710" y="1412720"/>
            <a:ext cx="2324100" cy="1905000"/>
          </a:xfrm>
          <a:prstGeom prst="rect">
            <a:avLst/>
          </a:prstGeom>
          <a:noFill/>
        </p:spPr>
      </p:pic>
      <p:pic>
        <p:nvPicPr>
          <p:cNvPr id="247824" name="Picture 16" descr="http://nettigo.pl/system/images/1584/big.JPG?143098924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97020" y="1412720"/>
            <a:ext cx="1905000" cy="1905000"/>
          </a:xfrm>
          <a:prstGeom prst="rect">
            <a:avLst/>
          </a:prstGeom>
          <a:noFill/>
        </p:spPr>
      </p:pic>
      <p:pic>
        <p:nvPicPr>
          <p:cNvPr id="247822" name="Picture 14" descr="http://nettigo.pl/system/images/485/big.jpg?133526793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44360" y="1412720"/>
            <a:ext cx="2543175" cy="1905000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47810" name="think-cell Slide" r:id="rId9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smtClean="0">
                <a:latin typeface="Arial" pitchFamily="34" charset="0"/>
                <a:cs typeface="Arial" pitchFamily="34" charset="0"/>
              </a:rPr>
              <a:t>Czujniki (przykłady)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A_01_arduino.pptx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4360" y="3068950"/>
            <a:ext cx="244834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Czujnik temperatury</a:t>
            </a:r>
            <a:endParaRPr lang="en-US" sz="18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792700" y="3068950"/>
            <a:ext cx="223231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Czujnik ruchu</a:t>
            </a:r>
            <a:endParaRPr lang="en-US" sz="18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953000" y="3068950"/>
            <a:ext cx="25203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Czujnik wilgotności</a:t>
            </a:r>
            <a:endParaRPr lang="en-US" sz="18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329330" y="3068950"/>
            <a:ext cx="223231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Czujnik przepływu</a:t>
            </a:r>
            <a:endParaRPr lang="en-US" sz="1800" dirty="0" smtClean="0"/>
          </a:p>
        </p:txBody>
      </p:sp>
      <p:pic>
        <p:nvPicPr>
          <p:cNvPr id="18" name="Picture 6" descr="http://nettigo.pl/system/images/621/big.jpg?1361449217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72350" y="4005080"/>
            <a:ext cx="2533650" cy="19050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416370" y="5733320"/>
            <a:ext cx="194427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Czujnik pulsu</a:t>
            </a:r>
            <a:endParaRPr lang="en-US" sz="1800" dirty="0" smtClean="0"/>
          </a:p>
        </p:txBody>
      </p:sp>
      <p:pic>
        <p:nvPicPr>
          <p:cNvPr id="20" name="Picture 8" descr="http://nettigo.pl/system/images/870/big.jpg?1395061240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864710" y="4005080"/>
            <a:ext cx="1905000" cy="19050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2792700" y="5733320"/>
            <a:ext cx="223231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Czujnik przechyłu</a:t>
            </a:r>
            <a:endParaRPr lang="en-US" sz="1800" dirty="0" smtClean="0"/>
          </a:p>
        </p:txBody>
      </p:sp>
      <p:pic>
        <p:nvPicPr>
          <p:cNvPr id="22" name="Picture 10" descr="http://nettigo.pl/system/images/682/big.jpg?1369736016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169030" y="4005080"/>
            <a:ext cx="1905000" cy="190500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025010" y="5733320"/>
            <a:ext cx="223231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Czujnik odległości</a:t>
            </a:r>
            <a:endParaRPr lang="en-US" sz="1800" dirty="0" smtClean="0"/>
          </a:p>
        </p:txBody>
      </p:sp>
      <p:pic>
        <p:nvPicPr>
          <p:cNvPr id="24" name="Picture 12" descr="http://nettigo.pl/system/images/1588/big.jpg?1431339115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185310" y="3861060"/>
            <a:ext cx="2533650" cy="1905000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7329330" y="5733320"/>
            <a:ext cx="223231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Czujnik gazu</a:t>
            </a:r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58050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smtClean="0">
                <a:latin typeface="Arial" pitchFamily="34" charset="0"/>
                <a:cs typeface="Arial" pitchFamily="34" charset="0"/>
              </a:rPr>
              <a:t>Silniki, wyświetlacze (przykłady)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A_01_arduino.pptx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4360" y="3068950"/>
            <a:ext cx="244834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Silnik</a:t>
            </a:r>
            <a:endParaRPr lang="en-US" sz="18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792700" y="3068950"/>
            <a:ext cx="223231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Serwomechanizm</a:t>
            </a:r>
            <a:endParaRPr lang="en-US" sz="18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953000" y="3068950"/>
            <a:ext cx="25203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Silnik krokowy</a:t>
            </a:r>
            <a:endParaRPr lang="en-US" sz="18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329330" y="3068950"/>
            <a:ext cx="223231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Dioda RGB</a:t>
            </a:r>
            <a:endParaRPr lang="en-US" sz="18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16370" y="5733320"/>
            <a:ext cx="194427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LED </a:t>
            </a:r>
            <a:r>
              <a:rPr lang="pl-PL" sz="1800" b="1" dirty="0" err="1" smtClean="0"/>
              <a:t>Matrix</a:t>
            </a:r>
            <a:endParaRPr lang="en-US" sz="18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5025010" y="5733320"/>
            <a:ext cx="223231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E-Papier</a:t>
            </a:r>
            <a:endParaRPr lang="en-US" sz="18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7329330" y="5733320"/>
            <a:ext cx="223231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Wyświetlacz TFT</a:t>
            </a:r>
            <a:endParaRPr lang="en-US" sz="1800" dirty="0" smtClean="0"/>
          </a:p>
        </p:txBody>
      </p:sp>
      <p:pic>
        <p:nvPicPr>
          <p:cNvPr id="258052" name="Picture 4" descr="http://nettigo.pl/system/images/457/big.jpg?133340725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4410" y="1196690"/>
            <a:ext cx="1905000" cy="1905000"/>
          </a:xfrm>
          <a:prstGeom prst="rect">
            <a:avLst/>
          </a:prstGeom>
          <a:noFill/>
        </p:spPr>
      </p:pic>
      <p:pic>
        <p:nvPicPr>
          <p:cNvPr id="258054" name="Picture 6" descr="http://nettigo.pl/system/images/1081/big.jpg?140567935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20690" y="1196690"/>
            <a:ext cx="2533650" cy="1905000"/>
          </a:xfrm>
          <a:prstGeom prst="rect">
            <a:avLst/>
          </a:prstGeom>
          <a:noFill/>
        </p:spPr>
      </p:pic>
      <p:pic>
        <p:nvPicPr>
          <p:cNvPr id="258056" name="Picture 8" descr="http://nettigo.pl/system/images/599/big.jpg?135487850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41040" y="1196690"/>
            <a:ext cx="1905000" cy="1905000"/>
          </a:xfrm>
          <a:prstGeom prst="rect">
            <a:avLst/>
          </a:prstGeom>
          <a:noFill/>
        </p:spPr>
      </p:pic>
      <p:pic>
        <p:nvPicPr>
          <p:cNvPr id="258058" name="Picture 10" descr="http://nettigo.pl/system/images/1290/big.JPG?141924955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897270" y="1196690"/>
            <a:ext cx="2800350" cy="1828800"/>
          </a:xfrm>
          <a:prstGeom prst="rect">
            <a:avLst/>
          </a:prstGeom>
          <a:noFill/>
        </p:spPr>
      </p:pic>
      <p:pic>
        <p:nvPicPr>
          <p:cNvPr id="258060" name="Picture 12" descr="http://nettigo.pl/system/images/1086/big.jpg?140593890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72350" y="3861061"/>
            <a:ext cx="2232310" cy="1678428"/>
          </a:xfrm>
          <a:prstGeom prst="rect">
            <a:avLst/>
          </a:prstGeom>
          <a:noFill/>
        </p:spPr>
      </p:pic>
      <p:pic>
        <p:nvPicPr>
          <p:cNvPr id="258062" name="Picture 14" descr="http://nettigo.pl/system/images/878/big.jpg?1395308481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736970" y="3717040"/>
            <a:ext cx="2533650" cy="1905000"/>
          </a:xfrm>
          <a:prstGeom prst="rect">
            <a:avLst/>
          </a:prstGeom>
          <a:noFill/>
        </p:spPr>
      </p:pic>
      <p:pic>
        <p:nvPicPr>
          <p:cNvPr id="258064" name="Picture 16" descr="http://nettigo.pl/system/images/479/big.jpg?1335204975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648680" y="3933070"/>
            <a:ext cx="2202786" cy="1656230"/>
          </a:xfrm>
          <a:prstGeom prst="rect">
            <a:avLst/>
          </a:prstGeom>
          <a:noFill/>
        </p:spPr>
      </p:pic>
      <p:pic>
        <p:nvPicPr>
          <p:cNvPr id="258066" name="Picture 18" descr="http://nettigo.pl/system/images/1098/big.jpg?140620234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257320" y="3861060"/>
            <a:ext cx="2245610" cy="1688429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2576670" y="5733320"/>
            <a:ext cx="223231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Wyświetlacz LED</a:t>
            </a:r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&gt;&lt;version val=&quot;17192&quot;/&gt;&lt;partner val=&quot;610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eweekdayFirstOfWeek val=&quot;2&quot;/&gt;&lt;m_mruColor&gt;&lt;m_vecMRU length=&quot;0&quot;/&gt;&lt;/m_mruColor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/m_precDefault&gt;&lt;/CDefaultPrec&gt;&lt;/root&gt;"/>
  <p:tag name="THINKCELLUNDODONOTDELETE" val="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7vUGXTBfkqiTxbV6Ty_s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T0JJmjVk6lxcVGuUitv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qR1X3BrwU.VSG31sSn7O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F7E4_bT50q5umNJBv1k_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7vUGXTBfkqiTxbV6Ty_s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heme/theme1.xml><?xml version="1.0" encoding="utf-8"?>
<a:theme xmlns:a="http://schemas.openxmlformats.org/drawingml/2006/main" name="Blank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bg2"/>
          </a:solidFill>
        </a:ln>
      </a:spPr>
      <a:bodyPr rtlCol="0" anchor="t" anchorCtr="0"/>
      <a:lstStyle>
        <a:defPPr marL="0" defTabSz="714375" fontAlgn="base">
          <a:lnSpc>
            <a:spcPct val="90000"/>
          </a:lnSpc>
          <a:buClr>
            <a:schemeClr val="tx2"/>
          </a:buClr>
          <a:defRPr sz="1400" dirty="0" smtClean="0">
            <a:solidFill>
              <a:schemeClr val="tx1"/>
            </a:solidFill>
            <a:latin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  <a:prstDash val="soli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270</Words>
  <Application>Microsoft Office PowerPoint</Application>
  <PresentationFormat>A4 Paper (210x297 mm)</PresentationFormat>
  <Paragraphs>99</Paragraphs>
  <Slides>9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Blank</vt:lpstr>
      <vt:lpstr>think-cell Slide</vt:lpstr>
      <vt:lpstr>Świat Arduino</vt:lpstr>
      <vt:lpstr>Arduino</vt:lpstr>
      <vt:lpstr>Przykład: system nawadniający</vt:lpstr>
      <vt:lpstr>Arduino Uno V3 Pinout</vt:lpstr>
      <vt:lpstr>Arduino Boards (przykłady)</vt:lpstr>
      <vt:lpstr>Arduino Shields (przykłady)</vt:lpstr>
      <vt:lpstr>Arduino + Linux (przykład Arduino YUN)</vt:lpstr>
      <vt:lpstr>Czujniki (przykłady)</vt:lpstr>
      <vt:lpstr>Silniki, wyświetlacze (przykłady)</vt:lpstr>
    </vt:vector>
  </TitlesOfParts>
  <Company>Capgemini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Lukasz Laszkiewicz</dc:creator>
  <cp:lastModifiedBy>Jacek Cząstkiewicz</cp:lastModifiedBy>
  <cp:revision>180</cp:revision>
  <dcterms:created xsi:type="dcterms:W3CDTF">2014-10-21T19:55:20Z</dcterms:created>
  <dcterms:modified xsi:type="dcterms:W3CDTF">2015-05-20T07:35:23Z</dcterms:modified>
</cp:coreProperties>
</file>